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91" r:id="rId3"/>
    <p:sldId id="478" r:id="rId4"/>
    <p:sldId id="517" r:id="rId5"/>
    <p:sldId id="495" r:id="rId6"/>
    <p:sldId id="477" r:id="rId7"/>
    <p:sldId id="518" r:id="rId8"/>
    <p:sldId id="487" r:id="rId9"/>
    <p:sldId id="500" r:id="rId10"/>
    <p:sldId id="504" r:id="rId11"/>
    <p:sldId id="534" r:id="rId12"/>
    <p:sldId id="505" r:id="rId13"/>
    <p:sldId id="530" r:id="rId14"/>
    <p:sldId id="532" r:id="rId15"/>
    <p:sldId id="514" r:id="rId16"/>
    <p:sldId id="511" r:id="rId17"/>
    <p:sldId id="515" r:id="rId18"/>
    <p:sldId id="520" r:id="rId19"/>
    <p:sldId id="535" r:id="rId20"/>
    <p:sldId id="540" r:id="rId21"/>
    <p:sldId id="545" r:id="rId22"/>
    <p:sldId id="574" r:id="rId23"/>
    <p:sldId id="483" r:id="rId24"/>
    <p:sldId id="523" r:id="rId25"/>
    <p:sldId id="521" r:id="rId26"/>
    <p:sldId id="551" r:id="rId27"/>
    <p:sldId id="552" r:id="rId28"/>
    <p:sldId id="525" r:id="rId29"/>
    <p:sldId id="526" r:id="rId30"/>
    <p:sldId id="565" r:id="rId31"/>
    <p:sldId id="547" r:id="rId32"/>
    <p:sldId id="546" r:id="rId33"/>
    <p:sldId id="553" r:id="rId34"/>
    <p:sldId id="556" r:id="rId35"/>
    <p:sldId id="559" r:id="rId36"/>
    <p:sldId id="563" r:id="rId37"/>
    <p:sldId id="569" r:id="rId38"/>
    <p:sldId id="568" r:id="rId39"/>
    <p:sldId id="572" r:id="rId40"/>
    <p:sldId id="571" r:id="rId41"/>
    <p:sldId id="573" r:id="rId42"/>
    <p:sldId id="575" r:id="rId43"/>
    <p:sldId id="5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1506"/>
  </p:normalViewPr>
  <p:slideViewPr>
    <p:cSldViewPr snapToGrid="0" snapToObjects="1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1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4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3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0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45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0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13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4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41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27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8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0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6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6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68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1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4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7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3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1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7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6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8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5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8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57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23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6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5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5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.png"/><Relationship Id="rId5" Type="http://schemas.openxmlformats.org/officeDocument/2006/relationships/image" Target="../media/image70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>
          <a:xfrm>
            <a:off x="0" y="194310"/>
            <a:ext cx="12192000" cy="6389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1: Probability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Probability: rules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7190" y="2054385"/>
            <a:ext cx="371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0 </a:t>
            </a:r>
            <a:r>
              <a:rPr lang="en-US" sz="3600"/>
              <a:t>≤ </a:t>
            </a:r>
            <a:r>
              <a:rPr lang="en-US" sz="3600" i="1" smtClean="0"/>
              <a:t>p</a:t>
            </a:r>
            <a:r>
              <a:rPr lang="en-US" sz="3600" smtClean="0"/>
              <a:t>(Anything</a:t>
            </a:r>
            <a:r>
              <a:rPr lang="en-US" sz="3600" dirty="0" smtClean="0"/>
              <a:t>) ≤ 1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2444616" y="3724059"/>
            <a:ext cx="730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p</a:t>
            </a:r>
            <a:r>
              <a:rPr lang="en-US" sz="3600" dirty="0" smtClean="0"/>
              <a:t>(Outcome A) + </a:t>
            </a:r>
            <a:r>
              <a:rPr lang="en-US" sz="3600" i="1" dirty="0"/>
              <a:t>p</a:t>
            </a:r>
            <a:r>
              <a:rPr lang="en-US" sz="3600" dirty="0"/>
              <a:t>(Outcome </a:t>
            </a:r>
            <a:r>
              <a:rPr lang="en-US" sz="3600" dirty="0" smtClean="0"/>
              <a:t>B) + </a:t>
            </a:r>
            <a:r>
              <a:rPr lang="is-IS" sz="3600" dirty="0" smtClean="0"/>
              <a:t>…</a:t>
            </a:r>
            <a:r>
              <a:rPr lang="en-US" sz="3600" dirty="0" smtClean="0"/>
              <a:t> = 1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788125" y="5393732"/>
            <a:ext cx="461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p</a:t>
            </a:r>
            <a:r>
              <a:rPr lang="en-US" sz="3600" smtClean="0"/>
              <a:t>(Rain) + </a:t>
            </a:r>
            <a:r>
              <a:rPr lang="en-US" sz="3600" i="1" smtClean="0"/>
              <a:t>p</a:t>
            </a:r>
            <a:r>
              <a:rPr lang="en-US" sz="3600" smtClean="0"/>
              <a:t>(No rain) = </a:t>
            </a:r>
            <a:r>
              <a:rPr lang="en-US" sz="3600" dirty="0" smtClean="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3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Probability: expectation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059" y="1592949"/>
            <a:ext cx="395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Informed by </a:t>
            </a:r>
            <a:r>
              <a:rPr lang="en-US" sz="3200" smtClean="0"/>
              <a:t>a </a:t>
            </a:r>
            <a:r>
              <a:rPr lang="en-US" sz="3200" smtClean="0">
                <a:solidFill>
                  <a:srgbClr val="C00000"/>
                </a:solidFill>
              </a:rPr>
              <a:t>model</a:t>
            </a:r>
            <a:endParaRPr lang="en-US" sz="3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52282" y="2779387"/>
            <a:ext cx="8441190" cy="1244740"/>
            <a:chOff x="1452282" y="2602350"/>
            <a:chExt cx="8441190" cy="1244740"/>
          </a:xfrm>
        </p:grpSpPr>
        <p:sp>
          <p:nvSpPr>
            <p:cNvPr id="3" name="TextBox 2"/>
            <p:cNvSpPr txBox="1"/>
            <p:nvPr/>
          </p:nvSpPr>
          <p:spPr>
            <a:xfrm>
              <a:off x="1452282" y="2932333"/>
              <a:ext cx="25923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p</a:t>
              </a:r>
              <a:r>
                <a:rPr lang="en-US" sz="3200" dirty="0" smtClean="0"/>
                <a:t>(Heads) = 0.5</a:t>
              </a:r>
              <a:endParaRPr lang="en-US" sz="32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732" y="2602350"/>
              <a:ext cx="1244740" cy="1244740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5363916" y="3009889"/>
              <a:ext cx="1775012" cy="429663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52282" y="4625790"/>
            <a:ext cx="8525655" cy="1506067"/>
            <a:chOff x="1452282" y="4335332"/>
            <a:chExt cx="8525655" cy="1506067"/>
          </a:xfrm>
        </p:grpSpPr>
        <p:sp>
          <p:nvSpPr>
            <p:cNvPr id="6" name="TextBox 5"/>
            <p:cNvSpPr txBox="1"/>
            <p:nvPr/>
          </p:nvSpPr>
          <p:spPr>
            <a:xfrm>
              <a:off x="1452282" y="4795978"/>
              <a:ext cx="18213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/>
                <a:t>p</a:t>
              </a:r>
              <a:r>
                <a:rPr lang="en-US" sz="3200" dirty="0" smtClean="0"/>
                <a:t>(6) = 1/6</a:t>
              </a:r>
              <a:endParaRPr lang="en-US" sz="3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8" t="12392" r="48222" b="36471"/>
            <a:stretch/>
          </p:blipFill>
          <p:spPr>
            <a:xfrm>
              <a:off x="8564267" y="4335332"/>
              <a:ext cx="1413670" cy="1506067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5363916" y="4873534"/>
              <a:ext cx="1775012" cy="429663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02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Probability: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expectation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0339" y="2211097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OR / Addition rule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0339" y="4562687"/>
            <a:ext cx="4487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AND / Multiplication rule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0014" y="2975027"/>
            <a:ext cx="8475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p</a:t>
            </a:r>
            <a:r>
              <a:rPr lang="en-US" sz="2800" dirty="0" smtClean="0"/>
              <a:t>(Rolling 5) OR </a:t>
            </a:r>
            <a:r>
              <a:rPr lang="en-US" sz="2800" i="1" dirty="0" smtClean="0"/>
              <a:t>p</a:t>
            </a:r>
            <a:r>
              <a:rPr lang="en-US" sz="2800" dirty="0" smtClean="0"/>
              <a:t>(Rolling 6) = </a:t>
            </a:r>
            <a:r>
              <a:rPr lang="en-US" sz="2800" i="1" dirty="0" smtClean="0"/>
              <a:t>p</a:t>
            </a:r>
            <a:r>
              <a:rPr lang="en-US" sz="2800" dirty="0" smtClean="0"/>
              <a:t>(5) + </a:t>
            </a:r>
            <a:r>
              <a:rPr lang="en-US" sz="2800" i="1" dirty="0" smtClean="0"/>
              <a:t>p</a:t>
            </a:r>
            <a:r>
              <a:rPr lang="en-US" sz="2800" dirty="0" smtClean="0"/>
              <a:t>(6) = 1/6 + 1/6 = 1/3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340014" y="5326617"/>
            <a:ext cx="883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p</a:t>
            </a:r>
            <a:r>
              <a:rPr lang="en-US" sz="2800" dirty="0" smtClean="0"/>
              <a:t>(Rolling 6) AND </a:t>
            </a:r>
            <a:r>
              <a:rPr lang="en-US" sz="2800" i="1" dirty="0" smtClean="0"/>
              <a:t>p</a:t>
            </a:r>
            <a:r>
              <a:rPr lang="en-US" sz="2800" dirty="0" smtClean="0"/>
              <a:t>(Rolling 6) = </a:t>
            </a:r>
            <a:r>
              <a:rPr lang="en-US" sz="2800" i="1" dirty="0" smtClean="0"/>
              <a:t>p</a:t>
            </a:r>
            <a:r>
              <a:rPr lang="en-US" sz="2800" dirty="0" smtClean="0"/>
              <a:t>(6) x </a:t>
            </a:r>
            <a:r>
              <a:rPr lang="en-US" sz="2800" i="1" dirty="0" smtClean="0"/>
              <a:t>p</a:t>
            </a:r>
            <a:r>
              <a:rPr lang="en-US" sz="2800" dirty="0" smtClean="0"/>
              <a:t>(6) = 1/6 x 1/6 = 1/36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11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58" y="1486818"/>
            <a:ext cx="8834638" cy="5371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Probability: inference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6111028" y="1795346"/>
            <a:ext cx="439838" cy="5062653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87" y="1647418"/>
            <a:ext cx="2804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Informed by </a:t>
            </a:r>
            <a:r>
              <a:rPr lang="en-US" sz="3600" dirty="0" smtClean="0">
                <a:solidFill>
                  <a:srgbClr val="C00000"/>
                </a:solidFill>
              </a:rPr>
              <a:t>empirical </a:t>
            </a:r>
            <a:r>
              <a:rPr lang="en-US" sz="3600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80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expectation: coin flips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9812" y="2012370"/>
            <a:ext cx="2592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(Heads) = 0.5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40719" y="3087441"/>
            <a:ext cx="9910563" cy="2996005"/>
            <a:chOff x="1199044" y="3302595"/>
            <a:chExt cx="9910563" cy="29960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9044" y="3302595"/>
              <a:ext cx="1998312" cy="29960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36461" y="3302595"/>
              <a:ext cx="1998312" cy="29960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73878" y="3302595"/>
              <a:ext cx="1998312" cy="29960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1295" y="3302595"/>
              <a:ext cx="1998312" cy="2996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2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expectation: coin flips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657601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Exercise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1259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inference: coin flips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657601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Exercise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350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inference: coin flips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5717" y="4977113"/>
            <a:ext cx="897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TTTT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4109672" y="4977113"/>
            <a:ext cx="94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TTTH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109672" y="4616027"/>
            <a:ext cx="937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TTHT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109672" y="4254939"/>
            <a:ext cx="937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THTT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4109672" y="3893851"/>
            <a:ext cx="94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HTTT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7418949" y="497711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HHHH</a:t>
            </a:r>
            <a:endParaRPr lang="en-US" sz="2800"/>
          </a:p>
        </p:txBody>
      </p:sp>
      <p:sp>
        <p:nvSpPr>
          <p:cNvPr id="49" name="TextBox 48"/>
          <p:cNvSpPr txBox="1"/>
          <p:nvPr/>
        </p:nvSpPr>
        <p:spPr>
          <a:xfrm>
            <a:off x="6285713" y="4977113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HHHT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6285713" y="4616027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HHTH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285713" y="4254939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HTHH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6285713" y="3893851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THHH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5175186" y="3171675"/>
            <a:ext cx="98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HHTT</a:t>
            </a:r>
            <a:endParaRPr lang="en-US" sz="2800"/>
          </a:p>
        </p:txBody>
      </p:sp>
      <p:sp>
        <p:nvSpPr>
          <p:cNvPr id="54" name="TextBox 53"/>
          <p:cNvSpPr txBox="1"/>
          <p:nvPr/>
        </p:nvSpPr>
        <p:spPr>
          <a:xfrm>
            <a:off x="5175186" y="4977113"/>
            <a:ext cx="98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TTHH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175186" y="3532763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HTHT</a:t>
            </a:r>
            <a:endParaRPr lang="en-US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5175186" y="3893851"/>
            <a:ext cx="98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HTTH</a:t>
            </a:r>
            <a:endParaRPr lang="en-US" sz="2800"/>
          </a:p>
        </p:txBody>
      </p:sp>
      <p:sp>
        <p:nvSpPr>
          <p:cNvPr id="57" name="TextBox 56"/>
          <p:cNvSpPr txBox="1"/>
          <p:nvPr/>
        </p:nvSpPr>
        <p:spPr>
          <a:xfrm>
            <a:off x="5175186" y="4254939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THHT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5175186" y="4616027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THTH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330799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421351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5534704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6648057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76140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3055717" y="6056553"/>
            <a:ext cx="535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N heads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570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0799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421351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5534704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6648057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776140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055717" y="5032274"/>
            <a:ext cx="897618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169070" y="3994575"/>
            <a:ext cx="897618" cy="137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82423" y="3292050"/>
            <a:ext cx="897618" cy="207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5776" y="3994575"/>
            <a:ext cx="897618" cy="137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09127" y="5032274"/>
            <a:ext cx="897618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060579" y="3826382"/>
            <a:ext cx="279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Frequency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61536" y="2721685"/>
            <a:ext cx="0" cy="2646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55717" y="6056553"/>
            <a:ext cx="535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N heads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93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0799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421351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5534704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6648057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7761408" y="55326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055717" y="5032274"/>
            <a:ext cx="897618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169070" y="3994575"/>
            <a:ext cx="897618" cy="137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82423" y="3292050"/>
            <a:ext cx="897618" cy="207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5776" y="3994575"/>
            <a:ext cx="897618" cy="137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09127" y="5032274"/>
            <a:ext cx="897618" cy="335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5717" y="1886493"/>
            <a:ext cx="535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p</a:t>
            </a:r>
            <a:r>
              <a:rPr lang="en-US" sz="2800" dirty="0" smtClean="0"/>
              <a:t>(0) + </a:t>
            </a:r>
            <a:r>
              <a:rPr lang="en-US" sz="2800" i="1" dirty="0" smtClean="0"/>
              <a:t>p</a:t>
            </a:r>
            <a:r>
              <a:rPr lang="en-US" sz="2800" dirty="0" smtClean="0"/>
              <a:t>(1) + </a:t>
            </a:r>
            <a:r>
              <a:rPr lang="en-US" sz="2800" i="1" dirty="0" smtClean="0"/>
              <a:t>p</a:t>
            </a:r>
            <a:r>
              <a:rPr lang="en-US" sz="2800" dirty="0" smtClean="0"/>
              <a:t>(2) </a:t>
            </a:r>
            <a:r>
              <a:rPr lang="en-US" sz="2800" dirty="0"/>
              <a:t>+ </a:t>
            </a:r>
            <a:r>
              <a:rPr lang="en-US" sz="2800" i="1" dirty="0" smtClean="0"/>
              <a:t>p</a:t>
            </a:r>
            <a:r>
              <a:rPr lang="en-US" sz="2800" dirty="0" smtClean="0"/>
              <a:t>(3) </a:t>
            </a:r>
            <a:r>
              <a:rPr lang="en-US" sz="2800" dirty="0"/>
              <a:t>+ </a:t>
            </a:r>
            <a:r>
              <a:rPr lang="en-US" sz="2800" i="1" smtClean="0"/>
              <a:t>p</a:t>
            </a:r>
            <a:r>
              <a:rPr lang="en-US" sz="2800" smtClean="0"/>
              <a:t>(4) = 1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61536" y="2721685"/>
            <a:ext cx="0" cy="2646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1060579" y="3826382"/>
            <a:ext cx="279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Density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3055717" y="6056553"/>
            <a:ext cx="5351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N heads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345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#1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37031"/>
              </p:ext>
            </p:extLst>
          </p:nvPr>
        </p:nvGraphicFramePr>
        <p:xfrm>
          <a:off x="2624154" y="1759351"/>
          <a:ext cx="172977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86"/>
                <a:gridCol w="864886"/>
              </a:tblGrid>
              <a:tr h="208346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000" b="1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1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9.14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8.14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8.74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8.77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9.26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8.10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6.13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3.10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9.13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7.26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4.74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356430" y="2682118"/>
            <a:ext cx="4437043" cy="2909346"/>
            <a:chOff x="6356430" y="2130955"/>
            <a:chExt cx="4437043" cy="2909346"/>
          </a:xfrm>
        </p:grpSpPr>
        <p:grpSp>
          <p:nvGrpSpPr>
            <p:cNvPr id="13" name="Group 12"/>
            <p:cNvGrpSpPr/>
            <p:nvPr/>
          </p:nvGrpSpPr>
          <p:grpSpPr>
            <a:xfrm>
              <a:off x="6356430" y="2130955"/>
              <a:ext cx="3381626" cy="1144836"/>
              <a:chOff x="6356430" y="2130955"/>
              <a:chExt cx="3381626" cy="1144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981037" y="2906459"/>
                    <a:ext cx="175701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=0.5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+3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1037" y="2906459"/>
                    <a:ext cx="175701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556" r="-2083" b="-229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6356430" y="2130955"/>
                <a:ext cx="16337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0432FF"/>
                    </a:solidFill>
                  </a:rPr>
                  <a:t>Model A</a:t>
                </a:r>
                <a:endParaRPr lang="en-US" sz="3200" b="1" dirty="0">
                  <a:solidFill>
                    <a:srgbClr val="0432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356430" y="3895465"/>
              <a:ext cx="4437043" cy="1144836"/>
              <a:chOff x="6356430" y="3895465"/>
              <a:chExt cx="4437043" cy="1144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6925619" y="4670969"/>
                    <a:ext cx="386785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0.1267</m:t>
                              </m:r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charset="0"/>
                            </a:rPr>
                            <m:t>+2.7808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sz="2400" b="0" i="0" smtClean="0">
                              <a:latin typeface="Cambria Math" charset="0"/>
                            </a:rPr>
                            <m:t>−6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619" y="4670969"/>
                    <a:ext cx="386785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205" t="-1667" r="-472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6356430" y="3895465"/>
                <a:ext cx="16161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Model B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98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2443604"/>
            <a:ext cx="6648225" cy="3408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features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34585" y="2447919"/>
            <a:ext cx="3662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Area under curve = 1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16" y="1411685"/>
            <a:ext cx="6610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Shape of curve defined by an equation</a:t>
            </a:r>
          </a:p>
          <a:p>
            <a:pPr algn="ctr"/>
            <a:r>
              <a:rPr lang="en-US" sz="3200" dirty="0" smtClean="0"/>
              <a:t>(the </a:t>
            </a:r>
            <a:r>
              <a:rPr lang="en-US" sz="3200" b="1" dirty="0" smtClean="0">
                <a:solidFill>
                  <a:srgbClr val="C00000"/>
                </a:solidFill>
              </a:rPr>
              <a:t>Probability </a:t>
            </a:r>
            <a:r>
              <a:rPr lang="en-US" sz="3200" b="1" dirty="0">
                <a:solidFill>
                  <a:srgbClr val="C00000"/>
                </a:solidFill>
              </a:rPr>
              <a:t>D</a:t>
            </a:r>
            <a:r>
              <a:rPr lang="en-US" sz="3200" b="1" dirty="0" smtClean="0">
                <a:solidFill>
                  <a:srgbClr val="C00000"/>
                </a:solidFill>
              </a:rPr>
              <a:t>ensity </a:t>
            </a:r>
            <a:r>
              <a:rPr lang="en-US" sz="3200" b="1" dirty="0">
                <a:solidFill>
                  <a:srgbClr val="C00000"/>
                </a:solidFill>
              </a:rPr>
              <a:t>F</a:t>
            </a:r>
            <a:r>
              <a:rPr lang="en-US" sz="3200" b="1" dirty="0" smtClean="0">
                <a:solidFill>
                  <a:srgbClr val="C00000"/>
                </a:solidFill>
              </a:rPr>
              <a:t>unction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13" name="Left-Right Arrow 12"/>
          <p:cNvSpPr/>
          <p:nvPr/>
        </p:nvSpPr>
        <p:spPr>
          <a:xfrm>
            <a:off x="2926080" y="5960065"/>
            <a:ext cx="6339840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71889" y="6207815"/>
            <a:ext cx="664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All possible outcomes</a:t>
            </a:r>
            <a:endParaRPr lang="en-US" sz="3200"/>
          </a:p>
        </p:txBody>
      </p:sp>
      <p:sp>
        <p:nvSpPr>
          <p:cNvPr id="15" name="Left Arrow 14"/>
          <p:cNvSpPr/>
          <p:nvPr/>
        </p:nvSpPr>
        <p:spPr>
          <a:xfrm rot="18887189">
            <a:off x="6228677" y="3408131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 rot="13059589">
            <a:off x="4350410" y="2763144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989076" y="2570217"/>
            <a:ext cx="6016262" cy="1560041"/>
            <a:chOff x="5989076" y="1731116"/>
            <a:chExt cx="6016262" cy="1560041"/>
          </a:xfrm>
        </p:grpSpPr>
        <p:sp>
          <p:nvSpPr>
            <p:cNvPr id="15" name="TextBox 14"/>
            <p:cNvSpPr txBox="1"/>
            <p:nvPr/>
          </p:nvSpPr>
          <p:spPr>
            <a:xfrm>
              <a:off x="5989076" y="1731116"/>
              <a:ext cx="6016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Probability Density Function (PDF)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841721" y="2553198"/>
                  <a:ext cx="4684296" cy="7379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is-I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GB" sz="28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GB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l-GR" sz="280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is-IS" sz="28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sz="28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b="0" i="1" smtClean="0">
                                    <a:latin typeface="Cambria Math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GB" sz="2800" b="0" i="1" smtClean="0">
                                    <a:latin typeface="Cambria Math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l-GR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l-GR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8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GB" sz="28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721" y="2553198"/>
                  <a:ext cx="4684296" cy="7379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894303" y="5963532"/>
            <a:ext cx="8403394" cy="719484"/>
            <a:chOff x="889193" y="3953123"/>
            <a:chExt cx="8403394" cy="719484"/>
          </a:xfrm>
        </p:grpSpPr>
        <p:sp>
          <p:nvSpPr>
            <p:cNvPr id="3" name="TextBox 2"/>
            <p:cNvSpPr txBox="1"/>
            <p:nvPr/>
          </p:nvSpPr>
          <p:spPr>
            <a:xfrm>
              <a:off x="2019442" y="4052455"/>
              <a:ext cx="727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dbinom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(x = k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size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n,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prob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p)</a:t>
              </a:r>
              <a:endParaRPr lang="en-US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193" y="3953123"/>
              <a:ext cx="928532" cy="71948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90937" y="1853524"/>
            <a:ext cx="5327066" cy="3919643"/>
            <a:chOff x="86041" y="2786443"/>
            <a:chExt cx="5327066" cy="3919643"/>
          </a:xfrm>
        </p:grpSpPr>
        <p:grpSp>
          <p:nvGrpSpPr>
            <p:cNvPr id="9" name="Group 8"/>
            <p:cNvGrpSpPr/>
            <p:nvPr/>
          </p:nvGrpSpPr>
          <p:grpSpPr>
            <a:xfrm>
              <a:off x="889193" y="5097032"/>
              <a:ext cx="897618" cy="1085200"/>
              <a:chOff x="6463930" y="4591422"/>
              <a:chExt cx="897618" cy="108520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716211" y="50918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</a:t>
                </a:r>
                <a:endParaRPr lang="en-US" sz="32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63930" y="4591422"/>
                <a:ext cx="897618" cy="335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795767" y="4059333"/>
              <a:ext cx="897618" cy="2122899"/>
              <a:chOff x="7577283" y="3553723"/>
              <a:chExt cx="897618" cy="21228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829564" y="50918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1</a:t>
                </a:r>
                <a:endParaRPr lang="en-US" sz="32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577283" y="3553723"/>
                <a:ext cx="897618" cy="13733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702341" y="3356808"/>
              <a:ext cx="897618" cy="2825424"/>
              <a:chOff x="8690636" y="2851198"/>
              <a:chExt cx="897618" cy="282542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8942917" y="50918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2</a:t>
                </a:r>
                <a:endParaRPr lang="en-US" sz="32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690636" y="2851198"/>
                <a:ext cx="897618" cy="20758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08915" y="4059333"/>
              <a:ext cx="897618" cy="2122899"/>
              <a:chOff x="9803989" y="3553723"/>
              <a:chExt cx="897618" cy="212289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0056270" y="50918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3</a:t>
                </a:r>
                <a:endParaRPr lang="en-US" sz="32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9803989" y="3553723"/>
                <a:ext cx="897618" cy="13733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515489" y="5097032"/>
              <a:ext cx="897618" cy="1085200"/>
              <a:chOff x="10917340" y="4591422"/>
              <a:chExt cx="897618" cy="108520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1169621" y="5091847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4</a:t>
                </a:r>
                <a:endParaRPr lang="en-US" sz="3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917340" y="4591422"/>
                <a:ext cx="897618" cy="335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V="1">
              <a:off x="782301" y="2786443"/>
              <a:ext cx="0" cy="2646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16200000">
              <a:off x="-1018656" y="3891140"/>
              <a:ext cx="27941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Density</a:t>
              </a:r>
              <a:endParaRPr lang="en-US" sz="3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89193" y="6121311"/>
              <a:ext cx="45239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N heads</a:t>
              </a:r>
              <a:endParaRPr lang="en-US" sz="320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989076" y="4443643"/>
            <a:ext cx="6389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	</a:t>
            </a:r>
            <a:r>
              <a:rPr lang="en-US" sz="2400" i="1" dirty="0" smtClean="0"/>
              <a:t>k</a:t>
            </a:r>
            <a:r>
              <a:rPr lang="en-US" sz="2400" dirty="0" smtClean="0"/>
              <a:t> = specific outcome (e.g., </a:t>
            </a:r>
            <a:r>
              <a:rPr lang="en-GB" sz="2400" dirty="0" smtClean="0"/>
              <a:t>2 </a:t>
            </a:r>
            <a:r>
              <a:rPr lang="is-IS" sz="2400" dirty="0" smtClean="0"/>
              <a:t>Heads)</a:t>
            </a:r>
          </a:p>
          <a:p>
            <a:r>
              <a:rPr lang="is-IS" sz="2400" dirty="0" smtClean="0"/>
              <a:t>	</a:t>
            </a:r>
            <a:r>
              <a:rPr lang="is-IS" sz="2400" i="1" dirty="0" smtClean="0"/>
              <a:t>n</a:t>
            </a:r>
            <a:r>
              <a:rPr lang="is-IS" sz="2400" dirty="0" smtClean="0"/>
              <a:t> = number of trials (e.g., 4 flips)</a:t>
            </a:r>
          </a:p>
          <a:p>
            <a:r>
              <a:rPr lang="is-IS" sz="2400" dirty="0"/>
              <a:t>	</a:t>
            </a:r>
            <a:r>
              <a:rPr lang="is-IS" sz="2400" i="1" dirty="0" smtClean="0"/>
              <a:t>p</a:t>
            </a:r>
            <a:r>
              <a:rPr lang="is-IS" sz="2400" dirty="0" smtClean="0"/>
              <a:t> = probability of success (e.g., Heads)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4604274" y="1469549"/>
            <a:ext cx="748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Generalizable to any two outcome scenario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5861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/>
              <a:t>Q: Are changes in the number of dinosaur species through the Mesozoic distinguishable from flipping a fair coin?</a:t>
            </a:r>
          </a:p>
        </p:txBody>
      </p:sp>
    </p:spTree>
    <p:extLst>
      <p:ext uri="{BB962C8B-B14F-4D97-AF65-F5344CB8AC3E}">
        <p14:creationId xmlns:p14="http://schemas.microsoft.com/office/powerpoint/2010/main" val="18036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15359" r="13888" b="3123"/>
          <a:stretch/>
        </p:blipFill>
        <p:spPr>
          <a:xfrm>
            <a:off x="2368952" y="1346857"/>
            <a:ext cx="7454097" cy="52027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544" y="6458217"/>
            <a:ext cx="687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Time </a:t>
            </a:r>
            <a:r>
              <a:rPr lang="en-US" dirty="0" smtClean="0"/>
              <a:t>(Ma)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3842796" y="4096854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flipV="1">
            <a:off x="4311570" y="4085279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505445" y="3894297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710896" y="3732631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992550" y="4069787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flipV="1">
            <a:off x="5184498" y="4260769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551996" y="4202894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407799" y="4353746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5762271" y="4065926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5879946" y="3697466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6124943" y="3757267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7064422" y="3377231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7320995" y="2626806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966528" y="2212047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8864281" y="3440892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 flipV="1">
            <a:off x="6451449" y="3603321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6638574" y="3802021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6811707" y="4062069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7021982" y="3925101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 flipV="1">
            <a:off x="7983168" y="2796952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 flipV="1">
            <a:off x="8309191" y="3354469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flipV="1">
            <a:off x="8668003" y="3528085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/>
          <p:cNvSpPr/>
          <p:nvPr/>
        </p:nvSpPr>
        <p:spPr>
          <a:xfrm flipV="1">
            <a:off x="8808828" y="3865681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flipV="1">
            <a:off x="9505238" y="1668422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flipV="1">
            <a:off x="3109734" y="4469175"/>
            <a:ext cx="266218" cy="38196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>
            <a:off x="3485909" y="4341854"/>
            <a:ext cx="266218" cy="381964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213964" y="2032244"/>
            <a:ext cx="9764073" cy="487802"/>
            <a:chOff x="1213964" y="1967696"/>
            <a:chExt cx="9764073" cy="487802"/>
          </a:xfrm>
        </p:grpSpPr>
        <p:sp>
          <p:nvSpPr>
            <p:cNvPr id="9" name="Up Arrow 8"/>
            <p:cNvSpPr/>
            <p:nvPr/>
          </p:nvSpPr>
          <p:spPr>
            <a:xfrm>
              <a:off x="1967891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 flipV="1">
              <a:off x="2344854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2721818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3098781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flipV="1">
              <a:off x="3475745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flipV="1">
              <a:off x="3852708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4606635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4229672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4983599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>
              <a:off x="5360562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>
              <a:off x="5737525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7622343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7999306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10261087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p Arrow 22"/>
            <p:cNvSpPr/>
            <p:nvPr/>
          </p:nvSpPr>
          <p:spPr>
            <a:xfrm>
              <a:off x="9884123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 flipV="1">
              <a:off x="6114489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Up Arrow 24"/>
            <p:cNvSpPr/>
            <p:nvPr/>
          </p:nvSpPr>
          <p:spPr>
            <a:xfrm flipV="1">
              <a:off x="6491452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Up Arrow 25"/>
            <p:cNvSpPr/>
            <p:nvPr/>
          </p:nvSpPr>
          <p:spPr>
            <a:xfrm>
              <a:off x="6868416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Up Arrow 26"/>
            <p:cNvSpPr/>
            <p:nvPr/>
          </p:nvSpPr>
          <p:spPr>
            <a:xfrm>
              <a:off x="7245379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p Arrow 27"/>
            <p:cNvSpPr/>
            <p:nvPr/>
          </p:nvSpPr>
          <p:spPr>
            <a:xfrm flipV="1">
              <a:off x="8376270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Up Arrow 28"/>
            <p:cNvSpPr/>
            <p:nvPr/>
          </p:nvSpPr>
          <p:spPr>
            <a:xfrm flipV="1">
              <a:off x="8753233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 flipV="1">
              <a:off x="9130197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 flipV="1">
              <a:off x="9507160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10638053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Up Arrow 33"/>
            <p:cNvSpPr/>
            <p:nvPr/>
          </p:nvSpPr>
          <p:spPr>
            <a:xfrm flipV="1">
              <a:off x="1213964" y="1967696"/>
              <a:ext cx="339984" cy="487802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 Arrow 34"/>
            <p:cNvSpPr/>
            <p:nvPr/>
          </p:nvSpPr>
          <p:spPr>
            <a:xfrm>
              <a:off x="1590927" y="1967696"/>
              <a:ext cx="339984" cy="487802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47957" y="3522949"/>
            <a:ext cx="4696087" cy="523220"/>
            <a:chOff x="3528761" y="3257107"/>
            <a:chExt cx="4696087" cy="523220"/>
          </a:xfrm>
        </p:grpSpPr>
        <p:grpSp>
          <p:nvGrpSpPr>
            <p:cNvPr id="39" name="Group 38"/>
            <p:cNvGrpSpPr/>
            <p:nvPr/>
          </p:nvGrpSpPr>
          <p:grpSpPr>
            <a:xfrm>
              <a:off x="3528761" y="3257107"/>
              <a:ext cx="1454838" cy="523220"/>
              <a:chOff x="2920709" y="3590079"/>
              <a:chExt cx="1454838" cy="523220"/>
            </a:xfrm>
          </p:grpSpPr>
          <p:sp>
            <p:nvSpPr>
              <p:cNvPr id="36" name="Up Arrow 35"/>
              <p:cNvSpPr/>
              <p:nvPr/>
            </p:nvSpPr>
            <p:spPr>
              <a:xfrm flipV="1">
                <a:off x="2920709" y="3607788"/>
                <a:ext cx="339984" cy="487802"/>
              </a:xfrm>
              <a:prstGeom prst="upArrow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588152" y="3590079"/>
                <a:ext cx="7873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x 12</a:t>
                </a:r>
                <a:endParaRPr lang="en-US" sz="28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736745" y="3257107"/>
              <a:ext cx="1488103" cy="523220"/>
              <a:chOff x="2920709" y="4397506"/>
              <a:chExt cx="1488103" cy="523220"/>
            </a:xfrm>
          </p:grpSpPr>
          <p:sp>
            <p:nvSpPr>
              <p:cNvPr id="37" name="Up Arrow 36"/>
              <p:cNvSpPr/>
              <p:nvPr/>
            </p:nvSpPr>
            <p:spPr>
              <a:xfrm>
                <a:off x="2920709" y="4415215"/>
                <a:ext cx="339984" cy="487802"/>
              </a:xfrm>
              <a:prstGeom prst="up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621417" y="4397506"/>
                <a:ext cx="7873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x 14</a:t>
                </a:r>
                <a:endParaRPr lang="en-US" sz="280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007505" y="5049073"/>
            <a:ext cx="10336615" cy="719484"/>
            <a:chOff x="1007505" y="4984525"/>
            <a:chExt cx="10336615" cy="719484"/>
          </a:xfrm>
        </p:grpSpPr>
        <p:sp>
          <p:nvSpPr>
            <p:cNvPr id="40" name="TextBox 39"/>
            <p:cNvSpPr txBox="1"/>
            <p:nvPr/>
          </p:nvSpPr>
          <p:spPr>
            <a:xfrm>
              <a:off x="2137754" y="5082657"/>
              <a:ext cx="9206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dbinom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c(0:26),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size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26,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prob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 = 0.5)</a:t>
              </a:r>
              <a:endParaRPr lang="en-US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505" y="4984525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4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1" r="2517" b="1961"/>
          <a:stretch/>
        </p:blipFill>
        <p:spPr>
          <a:xfrm>
            <a:off x="1475127" y="1330912"/>
            <a:ext cx="10012549" cy="5558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robability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4889" y="1416022"/>
            <a:ext cx="5816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</a:rPr>
              <a:t>Cumulative Distribution Function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108499" y="4991548"/>
            <a:ext cx="4141694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8499" y="2691204"/>
            <a:ext cx="5475642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50193" y="4991548"/>
            <a:ext cx="0" cy="1140311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84141" y="2691204"/>
            <a:ext cx="0" cy="344065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-Right Arrow 21"/>
          <p:cNvSpPr/>
          <p:nvPr/>
        </p:nvSpPr>
        <p:spPr>
          <a:xfrm rot="16200000">
            <a:off x="-740263" y="3695253"/>
            <a:ext cx="4572001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-1303905" y="3553472"/>
            <a:ext cx="457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Full range </a:t>
            </a:r>
            <a:r>
              <a:rPr lang="en-US" sz="3200" smtClean="0"/>
              <a:t>of probabilities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2108498" y="4497883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0.25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86981" y="2621611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0.75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 rot="16200000">
            <a:off x="2516615" y="3690769"/>
            <a:ext cx="2300344" cy="301214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3011821" y="3548987"/>
            <a:ext cx="230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Middle 50%</a:t>
            </a:r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39385" y="1552112"/>
            <a:ext cx="1296282" cy="584775"/>
            <a:chOff x="2646038" y="3047425"/>
            <a:chExt cx="1296282" cy="584775"/>
          </a:xfrm>
        </p:grpSpPr>
        <p:sp>
          <p:nvSpPr>
            <p:cNvPr id="13" name="Up Arrow 12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15" name="Up Arrow 14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91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93465" y="2864545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9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4"/>
            <a:ext cx="10396080" cy="55025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853200" y="2864545"/>
            <a:ext cx="1296282" cy="584775"/>
            <a:chOff x="9068356" y="2810755"/>
            <a:chExt cx="1296282" cy="584775"/>
          </a:xfrm>
        </p:grpSpPr>
        <p:sp>
          <p:nvSpPr>
            <p:cNvPr id="36" name="Up Arrow 35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 Arrow 36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9526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312289" y="1574157"/>
            <a:ext cx="5567423" cy="50812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#1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79712" y="2022361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Model 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9712" y="3682698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Model B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2864545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2864545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2864545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the binomial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076224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bg1"/>
                </a:solidFill>
              </a:rPr>
              <a:t>Stage-to-stage changes in the number of dinosaur species are indistinguishable from random coin flips</a:t>
            </a:r>
          </a:p>
          <a:p>
            <a:pPr algn="ctr"/>
            <a:endParaRPr lang="en-US" sz="2000" i="1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o</a:t>
            </a:r>
            <a:r>
              <a:rPr lang="en-US" sz="4000" dirty="0" smtClean="0">
                <a:solidFill>
                  <a:srgbClr val="FF0000"/>
                </a:solidFill>
              </a:rPr>
              <a:t>r</a:t>
            </a:r>
          </a:p>
          <a:p>
            <a:pPr algn="ctr"/>
            <a:endParaRPr lang="en-US" sz="2000" i="1" dirty="0">
              <a:solidFill>
                <a:schemeClr val="bg1"/>
              </a:solidFill>
            </a:endParaRPr>
          </a:p>
          <a:p>
            <a:pPr algn="ctr"/>
            <a:r>
              <a:rPr lang="en-US" sz="4000" i="1" dirty="0" smtClean="0">
                <a:solidFill>
                  <a:schemeClr val="bg1"/>
                </a:solidFill>
              </a:rPr>
              <a:t>There is no clear bias towards increases (or decreases) in dinosaur species number through the Mesozoic</a:t>
            </a:r>
          </a:p>
        </p:txBody>
      </p:sp>
    </p:spTree>
    <p:extLst>
      <p:ext uri="{BB962C8B-B14F-4D97-AF65-F5344CB8AC3E}">
        <p14:creationId xmlns:p14="http://schemas.microsoft.com/office/powerpoint/2010/main" val="13195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t="15359" r="13888" b="3123"/>
          <a:stretch/>
        </p:blipFill>
        <p:spPr>
          <a:xfrm>
            <a:off x="2368952" y="1346857"/>
            <a:ext cx="7454097" cy="52027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Applying Lesson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#2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544" y="6458217"/>
            <a:ext cx="687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Time </a:t>
            </a:r>
            <a:r>
              <a:rPr lang="en-US" dirty="0" smtClean="0"/>
              <a:t>(Ma)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Rolling dice: expectation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2392" r="48222" b="36471"/>
          <a:stretch/>
        </p:blipFill>
        <p:spPr>
          <a:xfrm>
            <a:off x="952212" y="3434887"/>
            <a:ext cx="1067349" cy="11371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20549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19257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42" name="TextBox 41"/>
          <p:cNvSpPr txBox="1"/>
          <p:nvPr/>
        </p:nvSpPr>
        <p:spPr>
          <a:xfrm>
            <a:off x="4969580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6219903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70226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9970871" y="5595775"/>
            <a:ext cx="39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33" name="Rectangle 32"/>
          <p:cNvSpPr/>
          <p:nvPr/>
        </p:nvSpPr>
        <p:spPr>
          <a:xfrm>
            <a:off x="3302599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552922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03245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53568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303891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554213" y="3693071"/>
            <a:ext cx="1226372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1186697" y="3730718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p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 = </a:t>
            </a:r>
            <a:r>
              <a:rPr lang="en-US" sz="3600" i="1" dirty="0" smtClean="0"/>
              <a:t>k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3302599" y="6078071"/>
            <a:ext cx="74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smtClean="0"/>
              <a:t>k</a:t>
            </a:r>
            <a:endParaRPr lang="en-US" sz="3600" i="1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181261" y="2511989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02599" y="1878201"/>
            <a:ext cx="747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(1) = </a:t>
            </a:r>
            <a:r>
              <a:rPr lang="en-US" sz="3200" i="1" dirty="0" smtClean="0"/>
              <a:t>p</a:t>
            </a:r>
            <a:r>
              <a:rPr lang="en-US" sz="3200" dirty="0" smtClean="0"/>
              <a:t>(2) </a:t>
            </a:r>
            <a:r>
              <a:rPr lang="en-US" sz="3200" dirty="0"/>
              <a:t>= </a:t>
            </a:r>
            <a:r>
              <a:rPr lang="en-US" sz="3200" i="1" dirty="0" smtClean="0"/>
              <a:t>p</a:t>
            </a:r>
            <a:r>
              <a:rPr lang="en-US" sz="3200" dirty="0" smtClean="0"/>
              <a:t>(3) </a:t>
            </a:r>
            <a:r>
              <a:rPr lang="en-US" sz="3200" dirty="0"/>
              <a:t>= </a:t>
            </a:r>
            <a:r>
              <a:rPr lang="en-US" sz="3200" i="1" dirty="0" smtClean="0"/>
              <a:t>p</a:t>
            </a:r>
            <a:r>
              <a:rPr lang="en-US" sz="3200" dirty="0" smtClean="0"/>
              <a:t>(4) </a:t>
            </a:r>
            <a:r>
              <a:rPr lang="en-US" sz="3200" dirty="0"/>
              <a:t>= </a:t>
            </a:r>
            <a:r>
              <a:rPr lang="en-US" sz="3200" i="1" dirty="0" smtClean="0"/>
              <a:t>p</a:t>
            </a:r>
            <a:r>
              <a:rPr lang="en-US" sz="3200" dirty="0" smtClean="0"/>
              <a:t>(5) </a:t>
            </a:r>
            <a:r>
              <a:rPr lang="en-US" sz="3200" dirty="0"/>
              <a:t>= </a:t>
            </a:r>
            <a:r>
              <a:rPr lang="en-US" sz="3200" i="1" dirty="0" smtClean="0"/>
              <a:t>p</a:t>
            </a:r>
            <a:r>
              <a:rPr lang="en-US" sz="3200" dirty="0" smtClean="0"/>
              <a:t>(6) </a:t>
            </a:r>
            <a:r>
              <a:rPr lang="en-US" sz="3200" dirty="0"/>
              <a:t>= </a:t>
            </a:r>
            <a:r>
              <a:rPr lang="en-US" sz="3200" dirty="0" smtClean="0"/>
              <a:t>1/6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28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Rolling dice: inference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3657601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Exercise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244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84662" y="2791688"/>
            <a:ext cx="8375160" cy="3083788"/>
            <a:chOff x="2405425" y="2511989"/>
            <a:chExt cx="8375160" cy="3083788"/>
          </a:xfrm>
        </p:grpSpPr>
        <p:sp>
          <p:nvSpPr>
            <p:cNvPr id="13" name="Rectangle 12"/>
            <p:cNvSpPr/>
            <p:nvPr/>
          </p:nvSpPr>
          <p:spPr>
            <a:xfrm>
              <a:off x="3302599" y="3693071"/>
              <a:ext cx="7477986" cy="19027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1186697" y="3730718"/>
              <a:ext cx="3083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/>
                <a:t>p</a:t>
              </a:r>
              <a:r>
                <a:rPr lang="en-US" sz="3600" dirty="0" smtClean="0"/>
                <a:t>(</a:t>
              </a:r>
              <a:r>
                <a:rPr lang="en-US" sz="3600" i="1" dirty="0" smtClean="0"/>
                <a:t>X</a:t>
              </a:r>
              <a:r>
                <a:rPr lang="en-US" sz="3600" dirty="0" smtClean="0"/>
                <a:t> = </a:t>
              </a:r>
              <a:r>
                <a:rPr lang="en-US" sz="3600" i="1" dirty="0" smtClean="0"/>
                <a:t>k</a:t>
              </a:r>
              <a:r>
                <a:rPr lang="en-US" sz="3600" dirty="0" smtClean="0"/>
                <a:t>)</a:t>
              </a:r>
              <a:endParaRPr lang="en-US" sz="36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3181261" y="2511989"/>
              <a:ext cx="0" cy="30837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Left-Right Arrow 21"/>
          <p:cNvSpPr/>
          <p:nvPr/>
        </p:nvSpPr>
        <p:spPr>
          <a:xfrm>
            <a:off x="2581836" y="5960065"/>
            <a:ext cx="7477986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81836" y="6207815"/>
            <a:ext cx="747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All possible outcomes</a:t>
            </a:r>
            <a:endParaRPr lang="en-US" sz="3200"/>
          </a:p>
        </p:txBody>
      </p:sp>
      <p:sp>
        <p:nvSpPr>
          <p:cNvPr id="24" name="TextBox 23"/>
          <p:cNvSpPr txBox="1"/>
          <p:nvPr/>
        </p:nvSpPr>
        <p:spPr>
          <a:xfrm>
            <a:off x="2581836" y="1790651"/>
            <a:ext cx="747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(Any outcome) = </a:t>
            </a:r>
            <a:r>
              <a:rPr lang="en-US" sz="3200" i="1" dirty="0" smtClean="0"/>
              <a:t>p</a:t>
            </a:r>
            <a:r>
              <a:rPr lang="en-US" sz="3200" dirty="0" smtClean="0"/>
              <a:t>(Any other outcome)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36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5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discrete vs continuous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2830" y="3951700"/>
            <a:ext cx="804605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1264029" y="4180968"/>
            <a:ext cx="3083787" cy="39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p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 = </a:t>
            </a:r>
            <a:r>
              <a:rPr lang="en-US" sz="3600" i="1" dirty="0" smtClean="0"/>
              <a:t>k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9204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-Right Arrow 21"/>
          <p:cNvSpPr/>
          <p:nvPr/>
        </p:nvSpPr>
        <p:spPr>
          <a:xfrm>
            <a:off x="862830" y="6003542"/>
            <a:ext cx="4537509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0456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Discrete</a:t>
            </a:r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2800" dirty="0"/>
              <a:t>(e.g., discrete uniform</a:t>
            </a:r>
            <a:r>
              <a:rPr lang="en-US" sz="2800" dirty="0" smtClean="0"/>
              <a:t>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16966" y="2610228"/>
                <a:ext cx="2207720" cy="809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966" y="2610228"/>
                <a:ext cx="2207720" cy="8093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940477" y="1516828"/>
            <a:ext cx="5109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</a:t>
            </a:r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3200" dirty="0"/>
              <a:t>(e.g., </a:t>
            </a:r>
            <a:r>
              <a:rPr lang="en-US" sz="3200" dirty="0" smtClean="0"/>
              <a:t>continuous </a:t>
            </a:r>
            <a:r>
              <a:rPr lang="en-US" sz="3200" dirty="0"/>
              <a:t>uniform</a:t>
            </a:r>
            <a:r>
              <a:rPr lang="en-US" sz="3200" dirty="0" smtClean="0"/>
              <a:t>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39413" y="2610228"/>
                <a:ext cx="2176558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413" y="2610228"/>
                <a:ext cx="2176558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593515" y="3951700"/>
            <a:ext cx="80682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60289" y="3951700"/>
            <a:ext cx="80682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27063" y="3951700"/>
            <a:ext cx="80682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3837" y="3951700"/>
            <a:ext cx="80682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46958" y="3959525"/>
            <a:ext cx="455597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56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f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91797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-Right Arrow 36"/>
          <p:cNvSpPr/>
          <p:nvPr/>
        </p:nvSpPr>
        <p:spPr>
          <a:xfrm>
            <a:off x="7265423" y="6003542"/>
            <a:ext cx="4537509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265423" y="6154472"/>
            <a:ext cx="453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All intermediates possible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62830" y="6154472"/>
            <a:ext cx="453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Limited specific outcomes</a:t>
            </a:r>
            <a:endParaRPr lang="en-US" sz="3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265423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802932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46958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53564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normal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l-GR" sz="28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l-GR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is-I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787" y="1424606"/>
            <a:ext cx="5001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Probability Density Function</a:t>
            </a:r>
            <a:endParaRPr lang="en-US" sz="3200"/>
          </a:p>
        </p:txBody>
      </p:sp>
      <p:sp>
        <p:nvSpPr>
          <p:cNvPr id="13" name="Left Arrow 12"/>
          <p:cNvSpPr/>
          <p:nvPr/>
        </p:nvSpPr>
        <p:spPr>
          <a:xfrm rot="13059589">
            <a:off x="3993336" y="3061420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normal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l-GR" sz="28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l-GR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is-IS" sz="2800" b="1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787" y="1424606"/>
            <a:ext cx="5001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Probability Density Function</a:t>
            </a:r>
            <a:endParaRPr lang="en-US" sz="3200"/>
          </a:p>
        </p:txBody>
      </p:sp>
      <p:cxnSp>
        <p:nvCxnSpPr>
          <p:cNvPr id="9" name="Straight Connector 8"/>
          <p:cNvCxnSpPr>
            <a:endCxn id="30" idx="2"/>
          </p:cNvCxnSpPr>
          <p:nvPr/>
        </p:nvCxnSpPr>
        <p:spPr>
          <a:xfrm>
            <a:off x="6096000" y="1605776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68460" y="1437539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0432FF"/>
                </a:solidFill>
              </a:rPr>
              <a:t>μ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 rot="13059589">
            <a:off x="3993336" y="3061420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normal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787" y="1424606"/>
            <a:ext cx="5001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Probability Density Function</a:t>
            </a:r>
            <a:endParaRPr 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6611516" y="5457725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8725" y="5457725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86684" y="1550021"/>
            <a:ext cx="1618632" cy="3676231"/>
            <a:chOff x="5437377" y="1605776"/>
            <a:chExt cx="1317247" cy="3676231"/>
          </a:xfrm>
        </p:grpSpPr>
        <p:sp>
          <p:nvSpPr>
            <p:cNvPr id="18" name="Rectangle 17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Left Arrow 11"/>
          <p:cNvSpPr/>
          <p:nvPr/>
        </p:nvSpPr>
        <p:spPr>
          <a:xfrm rot="13059589">
            <a:off x="3993336" y="3061420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5331691" y="3400871"/>
            <a:ext cx="1501476" cy="23417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89905" y="2502959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Middle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2995" y="1995980"/>
                <a:ext cx="4022127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l-GR" sz="28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l-GR" sz="2800" b="1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𝝈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800" b="1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5" y="1995980"/>
                <a:ext cx="4022127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#1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63608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bg1"/>
                </a:solidFill>
              </a:rPr>
              <a:t>Always plot your data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 distributions: the normal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l-GR" sz="28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l-GR" sz="28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l-GR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5" y="1995980"/>
                <a:ext cx="3976410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787" y="1424606"/>
            <a:ext cx="5001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Probability Density Function</a:t>
            </a:r>
            <a:endParaRPr lang="en-US" sz="3200"/>
          </a:p>
        </p:txBody>
      </p:sp>
      <p:sp>
        <p:nvSpPr>
          <p:cNvPr id="14" name="TextBox 13"/>
          <p:cNvSpPr txBox="1"/>
          <p:nvPr/>
        </p:nvSpPr>
        <p:spPr>
          <a:xfrm>
            <a:off x="7767391" y="2219132"/>
            <a:ext cx="4424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dnorm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x, mean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mu,</a:t>
            </a:r>
          </a:p>
          <a:p>
            <a:pPr algn="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sigma)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841" y="1513705"/>
            <a:ext cx="928532" cy="719484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3059589">
            <a:off x="3993336" y="3061420"/>
            <a:ext cx="1398494" cy="368885"/>
          </a:xfrm>
          <a:prstGeom prst="lef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Goats!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90662" y="2280284"/>
            <a:ext cx="1943100" cy="3983355"/>
            <a:chOff x="1440180" y="2280284"/>
            <a:chExt cx="1943100" cy="3983355"/>
          </a:xfrm>
        </p:grpSpPr>
        <p:sp>
          <p:nvSpPr>
            <p:cNvPr id="18" name="Frame 17"/>
            <p:cNvSpPr/>
            <p:nvPr/>
          </p:nvSpPr>
          <p:spPr>
            <a:xfrm>
              <a:off x="1440180" y="2280284"/>
              <a:ext cx="1943100" cy="3983355"/>
            </a:xfrm>
            <a:prstGeom prst="frame">
              <a:avLst>
                <a:gd name="adj1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31620" y="2335212"/>
              <a:ext cx="1760220" cy="387349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55458" y="2576352"/>
              <a:ext cx="521970" cy="19243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46033" y="2576352"/>
              <a:ext cx="521970" cy="19243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55458" y="4733130"/>
              <a:ext cx="521970" cy="123444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46033" y="4733130"/>
              <a:ext cx="521970" cy="123444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97530" y="4537710"/>
              <a:ext cx="160020" cy="1600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24450" y="2280284"/>
            <a:ext cx="1943100" cy="3983355"/>
            <a:chOff x="1440180" y="2280284"/>
            <a:chExt cx="1943100" cy="3983355"/>
          </a:xfrm>
        </p:grpSpPr>
        <p:sp>
          <p:nvSpPr>
            <p:cNvPr id="26" name="Frame 25"/>
            <p:cNvSpPr/>
            <p:nvPr/>
          </p:nvSpPr>
          <p:spPr>
            <a:xfrm>
              <a:off x="1440180" y="2280284"/>
              <a:ext cx="1943100" cy="3983355"/>
            </a:xfrm>
            <a:prstGeom prst="frame">
              <a:avLst>
                <a:gd name="adj1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31620" y="2335212"/>
              <a:ext cx="1760220" cy="387349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5458" y="2576352"/>
              <a:ext cx="521970" cy="19243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46033" y="2576352"/>
              <a:ext cx="521970" cy="19243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55458" y="4733130"/>
              <a:ext cx="521970" cy="123444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46033" y="4733130"/>
              <a:ext cx="521970" cy="123444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097530" y="4537710"/>
              <a:ext cx="160020" cy="1600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147685" y="2196518"/>
            <a:ext cx="2553653" cy="4192852"/>
            <a:chOff x="8142923" y="2196518"/>
            <a:chExt cx="2553653" cy="419285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12" r="26845"/>
            <a:stretch/>
          </p:blipFill>
          <p:spPr>
            <a:xfrm>
              <a:off x="8823008" y="2335212"/>
              <a:ext cx="1852612" cy="3873498"/>
            </a:xfrm>
            <a:prstGeom prst="rect">
              <a:avLst/>
            </a:prstGeom>
          </p:spPr>
        </p:pic>
        <p:sp>
          <p:nvSpPr>
            <p:cNvPr id="36" name="Frame 35"/>
            <p:cNvSpPr/>
            <p:nvPr/>
          </p:nvSpPr>
          <p:spPr>
            <a:xfrm>
              <a:off x="8753476" y="2280284"/>
              <a:ext cx="1943100" cy="3983355"/>
            </a:xfrm>
            <a:prstGeom prst="frame">
              <a:avLst>
                <a:gd name="adj1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rapezoid 36"/>
            <p:cNvSpPr/>
            <p:nvPr/>
          </p:nvSpPr>
          <p:spPr>
            <a:xfrm rot="5400000">
              <a:off x="6395112" y="3944329"/>
              <a:ext cx="4192852" cy="697230"/>
            </a:xfrm>
            <a:prstGeom prst="trapezoid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6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Goats!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6165" y="3312432"/>
            <a:ext cx="42260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Stick with initial door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Switch to other door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Stick or switch, </a:t>
            </a:r>
            <a:r>
              <a:rPr lang="en-US" sz="2800" i="1" dirty="0" smtClean="0"/>
              <a:t>p</a:t>
            </a:r>
            <a:r>
              <a:rPr lang="en-US" sz="2800" dirty="0" smtClean="0"/>
              <a:t>(Win car) is same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7779834" y="3312432"/>
            <a:ext cx="28411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p</a:t>
            </a:r>
            <a:r>
              <a:rPr lang="en-US" sz="2800" dirty="0" smtClean="0"/>
              <a:t>(Win car) = 1/3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p</a:t>
            </a:r>
            <a:r>
              <a:rPr lang="en-US" sz="2800" dirty="0"/>
              <a:t>(Win car) = </a:t>
            </a:r>
            <a:r>
              <a:rPr lang="en-US" sz="2800" dirty="0" smtClean="0"/>
              <a:t>1/2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p</a:t>
            </a:r>
            <a:r>
              <a:rPr lang="en-US" sz="2800" dirty="0"/>
              <a:t>(Win car) = 2</a:t>
            </a:r>
            <a:r>
              <a:rPr lang="en-US" sz="2800" dirty="0" smtClean="0"/>
              <a:t>/3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1516" y="1962615"/>
            <a:ext cx="6074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Option A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00" y="1962615"/>
            <a:ext cx="60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Option B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38012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(Pick one)</a:t>
            </a:r>
            <a:endParaRPr lang="en-US" sz="2800"/>
          </a:p>
        </p:txBody>
      </p:sp>
      <p:sp>
        <p:nvSpPr>
          <p:cNvPr id="40" name="TextBox 39"/>
          <p:cNvSpPr txBox="1"/>
          <p:nvPr/>
        </p:nvSpPr>
        <p:spPr>
          <a:xfrm>
            <a:off x="6095999" y="2380123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(Pick one)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80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516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Goats!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430349" y="1489867"/>
            <a:ext cx="2774396" cy="5175776"/>
            <a:chOff x="518756" y="1489867"/>
            <a:chExt cx="2774396" cy="5175776"/>
          </a:xfrm>
        </p:grpSpPr>
        <p:sp>
          <p:nvSpPr>
            <p:cNvPr id="12" name="TextBox 11"/>
            <p:cNvSpPr txBox="1"/>
            <p:nvPr/>
          </p:nvSpPr>
          <p:spPr>
            <a:xfrm>
              <a:off x="1480998" y="1489867"/>
              <a:ext cx="8499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Pick</a:t>
              </a:r>
              <a:endParaRPr lang="en-US" sz="32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72263" y="3707767"/>
              <a:ext cx="1467383" cy="1472938"/>
              <a:chOff x="1300077" y="3722173"/>
              <a:chExt cx="1467383" cy="147293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smtClean="0"/>
                  <a:t>#1</a:t>
                </a:r>
                <a:endParaRPr lang="en-US" sz="320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172263" y="5192705"/>
              <a:ext cx="1467383" cy="1472938"/>
              <a:chOff x="1300077" y="3722173"/>
              <a:chExt cx="1467383" cy="1472938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#2</a:t>
                </a:r>
                <a:endParaRPr lang="en-US" sz="3200" dirty="0"/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56" y="2111373"/>
              <a:ext cx="2774396" cy="1695849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3398791" y="1489867"/>
            <a:ext cx="2425978" cy="5175776"/>
            <a:chOff x="3731664" y="1489867"/>
            <a:chExt cx="2425978" cy="5175776"/>
          </a:xfrm>
        </p:grpSpPr>
        <p:sp>
          <p:nvSpPr>
            <p:cNvPr id="10" name="TextBox 9"/>
            <p:cNvSpPr txBox="1"/>
            <p:nvPr/>
          </p:nvSpPr>
          <p:spPr>
            <a:xfrm>
              <a:off x="4287069" y="1489867"/>
              <a:ext cx="1315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Shown</a:t>
              </a:r>
              <a:endParaRPr lang="en-US" sz="32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210962" y="3707767"/>
              <a:ext cx="1467383" cy="1472938"/>
              <a:chOff x="1300077" y="3722173"/>
              <a:chExt cx="1467383" cy="1472938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#2</a:t>
                </a:r>
                <a:endParaRPr lang="en-US" sz="32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210962" y="5192705"/>
              <a:ext cx="1467383" cy="1472938"/>
              <a:chOff x="1300077" y="3722173"/>
              <a:chExt cx="1467383" cy="147293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smtClean="0"/>
                  <a:t>#1</a:t>
                </a:r>
                <a:endParaRPr lang="en-US" sz="320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3731664" y="2222828"/>
              <a:ext cx="2425978" cy="1472938"/>
              <a:chOff x="1300077" y="3722173"/>
              <a:chExt cx="2425978" cy="1472938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2169219" y="4126770"/>
                <a:ext cx="1556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smtClean="0"/>
                  <a:t>#1 or #2</a:t>
                </a:r>
                <a:endParaRPr lang="en-US" sz="3200" dirty="0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018815" y="1489867"/>
            <a:ext cx="2774396" cy="5175776"/>
            <a:chOff x="6458638" y="1489867"/>
            <a:chExt cx="2774396" cy="5175776"/>
          </a:xfrm>
        </p:grpSpPr>
        <p:sp>
          <p:nvSpPr>
            <p:cNvPr id="14" name="TextBox 13"/>
            <p:cNvSpPr txBox="1"/>
            <p:nvPr/>
          </p:nvSpPr>
          <p:spPr>
            <a:xfrm>
              <a:off x="7363172" y="1489867"/>
              <a:ext cx="965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Stick</a:t>
              </a:r>
              <a:endParaRPr lang="en-US" sz="32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112145" y="3707767"/>
              <a:ext cx="1467383" cy="1472938"/>
              <a:chOff x="1300077" y="3722173"/>
              <a:chExt cx="1467383" cy="147293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smtClean="0"/>
                  <a:t>#1</a:t>
                </a:r>
                <a:endParaRPr lang="en-US" sz="32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112145" y="5192705"/>
              <a:ext cx="1467383" cy="1472938"/>
              <a:chOff x="1300077" y="3722173"/>
              <a:chExt cx="1467383" cy="147293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2169219" y="4126770"/>
                <a:ext cx="598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#2</a:t>
                </a:r>
                <a:endParaRPr lang="en-US" sz="3200" dirty="0"/>
              </a:p>
            </p:txBody>
          </p: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638" y="2111373"/>
              <a:ext cx="2774396" cy="1695849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8987256" y="1489867"/>
            <a:ext cx="2774396" cy="5287232"/>
            <a:chOff x="8930700" y="1489867"/>
            <a:chExt cx="2774396" cy="5287232"/>
          </a:xfrm>
        </p:grpSpPr>
        <p:sp>
          <p:nvSpPr>
            <p:cNvPr id="23" name="TextBox 22"/>
            <p:cNvSpPr txBox="1"/>
            <p:nvPr/>
          </p:nvSpPr>
          <p:spPr>
            <a:xfrm>
              <a:off x="9677434" y="1489867"/>
              <a:ext cx="12809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Switch</a:t>
              </a:r>
              <a:endParaRPr lang="en-US" sz="3200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00" y="3596312"/>
              <a:ext cx="2774396" cy="169584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00" y="5081250"/>
              <a:ext cx="2774396" cy="1695849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9104909" y="2222828"/>
              <a:ext cx="2425978" cy="1472938"/>
              <a:chOff x="1300077" y="3722173"/>
              <a:chExt cx="2425978" cy="1472938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0077" y="3722173"/>
                <a:ext cx="1140045" cy="1472938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2169219" y="4126770"/>
                <a:ext cx="1556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#1 or #2</a:t>
                </a:r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57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90769"/>
              </p:ext>
            </p:extLst>
          </p:nvPr>
        </p:nvGraphicFramePr>
        <p:xfrm>
          <a:off x="2624154" y="1759351"/>
          <a:ext cx="172977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86"/>
                <a:gridCol w="864886"/>
              </a:tblGrid>
              <a:tr h="208346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000" b="1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1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7.46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6.77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12.74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7.11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7.81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8.84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6.08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5.39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8.15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6.42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8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5.73</a:t>
                      </a:r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6356430" y="1860314"/>
            <a:ext cx="3381626" cy="1144836"/>
            <a:chOff x="6356430" y="2130955"/>
            <a:chExt cx="3381626" cy="1144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81037" y="2906459"/>
                  <a:ext cx="17570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=0.5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+3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037" y="2906459"/>
                  <a:ext cx="175701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556" r="-2083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6356430" y="2130955"/>
              <a:ext cx="1292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Model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53987" y="4294541"/>
                <a:ext cx="8111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0.816</m:t>
                      </m:r>
                    </m:oMath>
                  </m:oMathPara>
                </a14:m>
                <a:endParaRPr lang="en-US" sz="2400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87" y="4294541"/>
                <a:ext cx="8111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782" r="-526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356430" y="3519037"/>
            <a:ext cx="2213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“Goodness”</a:t>
            </a:r>
            <a:endParaRPr lang="en-US" sz="3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99110" y="5953264"/>
                <a:ext cx="1320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charset="0"/>
                          <a:ea typeface="Calibri" charset="0"/>
                          <a:cs typeface="Calibri" charset="0"/>
                        </a:rPr>
                        <m:t>0.002176</m:t>
                      </m:r>
                    </m:oMath>
                  </m:oMathPara>
                </a14:m>
                <a:endParaRPr lang="en-US" sz="2400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110" y="5953264"/>
                <a:ext cx="132087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373" r="-27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356430" y="5177760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“</a:t>
            </a:r>
            <a:r>
              <a:rPr lang="en-US" sz="3200" b="1" dirty="0" err="1" smtClean="0">
                <a:solidFill>
                  <a:srgbClr val="00B050"/>
                </a:solidFill>
              </a:rPr>
              <a:t>Chanceness</a:t>
            </a:r>
            <a:r>
              <a:rPr lang="en-US" sz="3200" b="1" dirty="0" smtClean="0">
                <a:solidFill>
                  <a:srgbClr val="00B050"/>
                </a:solidFill>
              </a:rPr>
              <a:t>”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312289" y="1574157"/>
            <a:ext cx="5567423" cy="50812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79712" y="2253855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Model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31335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Statistics isn’t a substitute for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thinking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13185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02" y="2794946"/>
            <a:ext cx="1147314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Introduction to probability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Probability distributions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The binomial, uniform, and normal distributions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93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Probability: nomenclature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857340" y="3813729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(Rain) = 0.2</a:t>
            </a:r>
            <a:endParaRPr lang="en-US" sz="32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2045251" y="1551005"/>
            <a:ext cx="2878999" cy="5110223"/>
            <a:chOff x="1838777" y="1551005"/>
            <a:chExt cx="2878999" cy="51102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777" y="1551005"/>
              <a:ext cx="2878999" cy="5110223"/>
            </a:xfrm>
            <a:prstGeom prst="rect">
              <a:avLst/>
            </a:prstGeom>
          </p:spPr>
        </p:pic>
        <p:sp>
          <p:nvSpPr>
            <p:cNvPr id="61" name="Frame 60"/>
            <p:cNvSpPr/>
            <p:nvPr/>
          </p:nvSpPr>
          <p:spPr>
            <a:xfrm>
              <a:off x="1838777" y="3472405"/>
              <a:ext cx="1413709" cy="584775"/>
            </a:xfrm>
            <a:prstGeom prst="fram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Right Arrow 61"/>
          <p:cNvSpPr/>
          <p:nvPr/>
        </p:nvSpPr>
        <p:spPr>
          <a:xfrm>
            <a:off x="5765762" y="3834111"/>
            <a:ext cx="1250066" cy="54401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30126</TotalTime>
  <Words>804</Words>
  <Application>Microsoft Macintosh PowerPoint</Application>
  <PresentationFormat>Widescreen</PresentationFormat>
  <Paragraphs>317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241</cp:revision>
  <cp:lastPrinted>2018-01-25T18:02:56Z</cp:lastPrinted>
  <dcterms:created xsi:type="dcterms:W3CDTF">2017-01-23T17:51:07Z</dcterms:created>
  <dcterms:modified xsi:type="dcterms:W3CDTF">2020-02-07T12:19:19Z</dcterms:modified>
</cp:coreProperties>
</file>